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66"/>
  </p:notesMasterIdLst>
  <p:sldIdLst>
    <p:sldId id="1741" r:id="rId10"/>
    <p:sldId id="10369" r:id="rId11"/>
    <p:sldId id="1731" r:id="rId12"/>
    <p:sldId id="1739" r:id="rId13"/>
    <p:sldId id="1733" r:id="rId14"/>
    <p:sldId id="1724" r:id="rId15"/>
    <p:sldId id="1735" r:id="rId16"/>
    <p:sldId id="1736" r:id="rId17"/>
    <p:sldId id="1737" r:id="rId18"/>
    <p:sldId id="1738" r:id="rId19"/>
    <p:sldId id="1740" r:id="rId20"/>
    <p:sldId id="10386" r:id="rId21"/>
    <p:sldId id="10359" r:id="rId22"/>
    <p:sldId id="10387" r:id="rId23"/>
    <p:sldId id="342" r:id="rId24"/>
    <p:sldId id="10362" r:id="rId25"/>
    <p:sldId id="10360" r:id="rId26"/>
    <p:sldId id="343" r:id="rId27"/>
    <p:sldId id="10363" r:id="rId28"/>
    <p:sldId id="10381" r:id="rId29"/>
    <p:sldId id="10382" r:id="rId30"/>
    <p:sldId id="10383" r:id="rId31"/>
    <p:sldId id="259" r:id="rId32"/>
    <p:sldId id="352" r:id="rId33"/>
    <p:sldId id="303" r:id="rId34"/>
    <p:sldId id="304" r:id="rId35"/>
    <p:sldId id="305" r:id="rId36"/>
    <p:sldId id="10361" r:id="rId37"/>
    <p:sldId id="302" r:id="rId38"/>
    <p:sldId id="320" r:id="rId39"/>
    <p:sldId id="322" r:id="rId40"/>
    <p:sldId id="321" r:id="rId41"/>
    <p:sldId id="316" r:id="rId42"/>
    <p:sldId id="10371" r:id="rId43"/>
    <p:sldId id="10372" r:id="rId44"/>
    <p:sldId id="10373" r:id="rId45"/>
    <p:sldId id="10374" r:id="rId46"/>
    <p:sldId id="10375" r:id="rId47"/>
    <p:sldId id="10376" r:id="rId48"/>
    <p:sldId id="10370" r:id="rId49"/>
    <p:sldId id="10378" r:id="rId50"/>
    <p:sldId id="10377" r:id="rId51"/>
    <p:sldId id="331" r:id="rId52"/>
    <p:sldId id="1582" r:id="rId53"/>
    <p:sldId id="336" r:id="rId54"/>
    <p:sldId id="338" r:id="rId55"/>
    <p:sldId id="10379" r:id="rId56"/>
    <p:sldId id="10364" r:id="rId57"/>
    <p:sldId id="10365" r:id="rId58"/>
    <p:sldId id="10367" r:id="rId59"/>
    <p:sldId id="10380" r:id="rId60"/>
    <p:sldId id="10366" r:id="rId61"/>
    <p:sldId id="10368" r:id="rId62"/>
    <p:sldId id="10384" r:id="rId63"/>
    <p:sldId id="10385" r:id="rId64"/>
    <p:sldId id="36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varScale="1">
        <p:scale>
          <a:sx n="99" d="100"/>
          <a:sy n="99" d="100"/>
        </p:scale>
        <p:origin x="120" y="5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viewProps" Target="viewProps.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313087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0431900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880579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3/12/2020 7:55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863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25759470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533678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3/12/2020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12/03/2020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hyperlink" Target="https://aka.ms/workshop-integration-patterns"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au/product-categories/integration/"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hyperlink" Target="https://aka.ms/integration-white-pap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basic-enterprise-integration"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queues-events"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65.xml"/><Relationship Id="rId4" Type="http://schemas.openxmlformats.org/officeDocument/2006/relationships/image" Target="../media/image62.svg"/></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hyperlink" Target="mailto:reactorsydney@Microsoft.com" TargetMode="Externa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1398505099"/>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GB" sz="1400" b="0" i="0" u="none" strike="noStrike" dirty="0">
                          <a:solidFill>
                            <a:srgbClr val="24292E"/>
                          </a:solidFill>
                          <a:effectLst/>
                          <a:latin typeface="Calibri "/>
                        </a:rPr>
                        <a:t>4</a:t>
                      </a:r>
                      <a:r>
                        <a:rPr lang="en-AU" sz="1400" b="0" i="0" u="none" strike="noStrike" dirty="0">
                          <a:solidFill>
                            <a:srgbClr val="24292E"/>
                          </a:solidFill>
                          <a:effectLst/>
                          <a:latin typeface="Calibri "/>
                        </a:rPr>
                        <a:t>5</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GB" sz="1400" b="0" i="0" u="none" strike="noStrike" dirty="0">
                          <a:solidFill>
                            <a:srgbClr val="24292E"/>
                          </a:solidFill>
                          <a:effectLst/>
                          <a:latin typeface="Calibri "/>
                        </a:rPr>
                        <a:t>1</a:t>
                      </a:r>
                      <a:r>
                        <a:rPr lang="en-AU" sz="1400" b="0" i="0" u="none" strike="noStrike" dirty="0">
                          <a:solidFill>
                            <a:srgbClr val="24292E"/>
                          </a:solidFill>
                          <a:effectLst/>
                          <a:latin typeface="Calibri "/>
                        </a:rPr>
                        <a:t>5</a:t>
                      </a:r>
                    </a:p>
                  </a:txBody>
                  <a:tcPr marL="6612" marR="6612" marT="6612" marB="0" anchor="ctr"/>
                </a:tc>
                <a:tc>
                  <a:txBody>
                    <a:bodyPr/>
                    <a:lstStyle/>
                    <a:p>
                      <a:pPr algn="ctr" fontAlgn="b"/>
                      <a:r>
                        <a:rPr lang="en-AU" sz="1400" u="none" strike="noStrike" dirty="0">
                          <a:effectLst/>
                        </a:rPr>
                        <a:t>10:00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60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11:30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1960185" y="148294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2210601752"/>
              </p:ext>
            </p:extLst>
          </p:nvPr>
        </p:nvGraphicFramePr>
        <p:xfrm>
          <a:off x="1960185" y="2158611"/>
          <a:ext cx="8271629" cy="3216442"/>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504226437"/>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9:00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u="none" strike="noStrike" dirty="0">
                          <a:effectLst/>
                        </a:rPr>
                        <a:t>Intro content and workshop discussion</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GB" sz="1400" b="0" i="0" u="none" strike="noStrike" dirty="0">
                          <a:solidFill>
                            <a:srgbClr val="24292E"/>
                          </a:solidFill>
                          <a:effectLst/>
                          <a:latin typeface="Calibri "/>
                        </a:rPr>
                        <a:t>Workshop cont.</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a:t>
                      </a: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cont.</a:t>
                      </a: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r h="299647">
                <a:tc>
                  <a:txBody>
                    <a:bodyPr/>
                    <a:lstStyle/>
                    <a:p>
                      <a:pPr algn="l" fontAlgn="ctr"/>
                      <a:r>
                        <a:rPr lang="en-GB" sz="1400" b="0" i="0" u="none" strike="noStrike" dirty="0">
                          <a:solidFill>
                            <a:srgbClr val="24292E"/>
                          </a:solidFill>
                          <a:effectLst/>
                          <a:latin typeface="Calibri "/>
                        </a:rPr>
                        <a:t>Finish!</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GB" sz="1400" b="1" i="0" u="none" strike="noStrike" dirty="0">
                          <a:solidFill>
                            <a:srgbClr val="000000"/>
                          </a:solidFill>
                          <a:effectLst/>
                          <a:latin typeface="Calibri "/>
                        </a:rPr>
                        <a:t>4:00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701750544"/>
                  </a:ext>
                </a:extLst>
              </a:tr>
            </a:tbl>
          </a:graphicData>
        </a:graphic>
      </p:graphicFrame>
    </p:spTree>
    <p:extLst>
      <p:ext uri="{BB962C8B-B14F-4D97-AF65-F5344CB8AC3E}">
        <p14:creationId xmlns:p14="http://schemas.microsoft.com/office/powerpoint/2010/main" val="332772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What is this?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466112"/>
          </a:xfrm>
          <a:prstGeom prst="rect">
            <a:avLst/>
          </a:prstGeom>
          <a:noFill/>
        </p:spPr>
        <p:txBody>
          <a:bodyPr wrap="square" lIns="182880" tIns="146304" rIns="182880" bIns="146304" rtlCol="0">
            <a:spAutoFit/>
          </a:bodyPr>
          <a:lstStyle/>
          <a:p>
            <a:r>
              <a:rPr lang="en-US" sz="2800" dirty="0"/>
              <a:t>In this integration workshop, you work with a group to design solutions for integrating different services by leveraging Azure solutions, to meet hypothetical and real business requirements. </a:t>
            </a:r>
          </a:p>
          <a:p>
            <a:endParaRPr lang="en-US" sz="2800" dirty="0"/>
          </a:p>
          <a:p>
            <a:r>
              <a:rPr lang="en-US" sz="2800" dirty="0"/>
              <a:t>Differing to other Microsoft Cloud Workshops, we focus here on design theory around integration scenarios and not so much on copy-paste labs, with the goal of ascertaining a thorough understanding of how to approach integration scenarios.</a:t>
            </a:r>
          </a:p>
          <a:p>
            <a:endParaRPr lang="en-US" sz="2800" dirty="0"/>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Icebreaker..</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2449901"/>
          </a:xfrm>
          <a:prstGeom prst="rect">
            <a:avLst/>
          </a:prstGeom>
          <a:noFill/>
        </p:spPr>
        <p:txBody>
          <a:bodyPr wrap="square" lIns="182880" tIns="146304" rIns="182880" bIns="146304" rtlCol="0">
            <a:spAutoFit/>
          </a:bodyPr>
          <a:lstStyle/>
          <a:p>
            <a:pPr marL="457200" indent="-457200">
              <a:buFont typeface="Arial" panose="020B0604020202020204" pitchFamily="34" charset="0"/>
              <a:buChar char="•"/>
            </a:pPr>
            <a:r>
              <a:rPr lang="en-US" sz="2800" dirty="0"/>
              <a:t>Tables discuss what they want to get out of today</a:t>
            </a:r>
          </a:p>
          <a:p>
            <a:pPr marL="457200" indent="-457200">
              <a:buFont typeface="Arial" panose="020B0604020202020204" pitchFamily="34" charset="0"/>
              <a:buChar char="•"/>
            </a:pPr>
            <a:r>
              <a:rPr lang="en-US" sz="2800" dirty="0"/>
              <a:t>Tables nominate victim to speak to room about what they want</a:t>
            </a:r>
          </a:p>
          <a:p>
            <a:pPr marL="457200" indent="-457200">
              <a:buFont typeface="Arial" panose="020B0604020202020204" pitchFamily="34" charset="0"/>
              <a:buChar char="•"/>
            </a:pPr>
            <a:endParaRPr lang="en-US" sz="2800" dirty="0"/>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671276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5" y="1754632"/>
            <a:ext cx="10294403"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hlinkClick r:id="rId3"/>
              </a:rPr>
              <a:t>https://aka.ms/workshop-integration-patterns</a:t>
            </a:r>
            <a:endParaRPr lang="en-AU" sz="2400" dirty="0">
              <a:gradFill>
                <a:gsLst>
                  <a:gs pos="2917">
                    <a:schemeClr val="tx1"/>
                  </a:gs>
                  <a:gs pos="30000">
                    <a:schemeClr val="tx1"/>
                  </a:gs>
                </a:gsLst>
                <a:lin ang="5400000" scaled="0"/>
              </a:gradFill>
            </a:endParaRPr>
          </a:p>
          <a:p>
            <a:pPr>
              <a:lnSpc>
                <a:spcPct val="90000"/>
              </a:lnSpc>
              <a:spcAft>
                <a:spcPts val="600"/>
              </a:spcAft>
            </a:pPr>
            <a:endParaRPr lang="en-AU" sz="2400" dirty="0">
              <a:gradFill>
                <a:gsLst>
                  <a:gs pos="2917">
                    <a:schemeClr val="tx1"/>
                  </a:gs>
                  <a:gs pos="30000">
                    <a:schemeClr val="tx1"/>
                  </a:gs>
                </a:gsLst>
                <a:lin ang="5400000" scaled="0"/>
              </a:gradFill>
            </a:endParaRPr>
          </a:p>
          <a:p>
            <a:pPr>
              <a:lnSpc>
                <a:spcPct val="90000"/>
              </a:lnSpc>
              <a:spcAft>
                <a:spcPts val="600"/>
              </a:spcAft>
            </a:pPr>
            <a:r>
              <a:rPr lang="en-AU" sz="2400" dirty="0">
                <a:gradFill>
                  <a:gsLst>
                    <a:gs pos="2917">
                      <a:schemeClr val="tx1"/>
                    </a:gs>
                    <a:gs pos="30000">
                      <a:schemeClr val="tx1"/>
                    </a:gs>
                  </a:gsLst>
                  <a:lin ang="5400000" scaled="0"/>
                </a:gradFill>
              </a:rPr>
              <a:t>The book: Enterprise Integration Patterns – Gregor </a:t>
            </a:r>
            <a:r>
              <a:rPr lang="en-AU" sz="2400" dirty="0" err="1">
                <a:gradFill>
                  <a:gsLst>
                    <a:gs pos="2917">
                      <a:schemeClr val="tx1"/>
                    </a:gs>
                    <a:gs pos="30000">
                      <a:schemeClr val="tx1"/>
                    </a:gs>
                  </a:gsLst>
                  <a:lin ang="5400000" scaled="0"/>
                </a:gradFill>
              </a:rPr>
              <a:t>Hohpe</a:t>
            </a:r>
            <a:r>
              <a:rPr lang="en-AU" sz="2400" dirty="0">
                <a:gradFill>
                  <a:gsLst>
                    <a:gs pos="2917">
                      <a:schemeClr val="tx1"/>
                    </a:gs>
                    <a:gs pos="30000">
                      <a:schemeClr val="tx1"/>
                    </a:gs>
                  </a:gsLst>
                  <a:lin ang="5400000" scaled="0"/>
                </a:gradFill>
              </a:rPr>
              <a:t> and Bobby Wolf</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a:xfrm>
            <a:off x="269302" y="3711149"/>
            <a:ext cx="7123171" cy="2882834"/>
          </a:xfrm>
        </p:spPr>
        <p:txBody>
          <a:bodyPr/>
          <a:lstStyle/>
          <a:p>
            <a:r>
              <a:rPr lang="en-GB" sz="2400" dirty="0"/>
              <a:t>Peter Cole 		– App Dev Specialist</a:t>
            </a:r>
          </a:p>
          <a:p>
            <a:r>
              <a:rPr lang="en-GB" sz="2400" dirty="0"/>
              <a:t>Tristan Lymbery 	– App Dev Specialist</a:t>
            </a:r>
          </a:p>
          <a:p>
            <a:r>
              <a:rPr lang="en-GB" sz="2400" dirty="0"/>
              <a:t>Adam Stephensen 	– App Dev Specialist</a:t>
            </a:r>
          </a:p>
          <a:p>
            <a:r>
              <a:rPr lang="en-GB" sz="2400" dirty="0"/>
              <a:t>Duncan Taylor 	– App Dev Specialist</a:t>
            </a:r>
          </a:p>
          <a:p>
            <a:r>
              <a:rPr lang="en-GB" sz="2400" dirty="0"/>
              <a:t>Tae Hwang 		– Cloud Solutions Architect</a:t>
            </a:r>
          </a:p>
          <a:p>
            <a:r>
              <a:rPr lang="en-GB" sz="2400" dirty="0"/>
              <a:t>Darwin </a:t>
            </a:r>
            <a:r>
              <a:rPr lang="en-GB" sz="2400" dirty="0" err="1"/>
              <a:t>Abustan</a:t>
            </a:r>
            <a:r>
              <a:rPr lang="en-GB" sz="2400" dirty="0"/>
              <a:t> 	– Senior Consultant</a:t>
            </a:r>
            <a:endParaRPr lang="en-AU" sz="2400" dirty="0"/>
          </a:p>
        </p:txBody>
      </p:sp>
      <p:sp>
        <p:nvSpPr>
          <p:cNvPr id="6" name="Text Placeholder 4">
            <a:extLst>
              <a:ext uri="{FF2B5EF4-FFF2-40B4-BE49-F238E27FC236}">
                <a16:creationId xmlns:a16="http://schemas.microsoft.com/office/drawing/2014/main" id="{8E3F564F-32FA-4F3C-BCB8-3BAA843AC76E}"/>
              </a:ext>
            </a:extLst>
          </p:cNvPr>
          <p:cNvSpPr txBox="1">
            <a:spLocks/>
          </p:cNvSpPr>
          <p:nvPr/>
        </p:nvSpPr>
        <p:spPr>
          <a:xfrm>
            <a:off x="6049769" y="3711149"/>
            <a:ext cx="7123171" cy="2882834"/>
          </a:xfrm>
          <a:prstGeom prst="rect">
            <a:avLst/>
          </a:prstGeom>
          <a:noFill/>
        </p:spPr>
        <p:txBody>
          <a:bodyPr vert="horz" wrap="square" lIns="164592" tIns="109728" rIns="164592" bIns="109728" rtlCol="0">
            <a:noAutofit/>
          </a:bodyPr>
          <a:lstStyle>
            <a:lvl1pPr marL="0" marR="0" indent="0" algn="l" defTabSz="914367" rtl="0" eaLnBrk="1" fontAlgn="auto" latinLnBrk="0" hangingPunct="1">
              <a:lnSpc>
                <a:spcPct val="90000"/>
              </a:lnSpc>
              <a:spcBef>
                <a:spcPts val="0"/>
              </a:spcBef>
              <a:spcAft>
                <a:spcPts val="0"/>
              </a:spcAft>
              <a:buClrTx/>
              <a:buSzPct val="90000"/>
              <a:buFont typeface="Arial" pitchFamily="34" charset="0"/>
              <a:buNone/>
              <a:tabLst/>
              <a:defRPr sz="3137" kern="1200" spc="0" baseline="0">
                <a:gradFill>
                  <a:gsLst>
                    <a:gs pos="91000">
                      <a:schemeClr val="tx1"/>
                    </a:gs>
                    <a:gs pos="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GB" sz="2400" dirty="0"/>
              <a:t>Ollie Flavel 	– Senior Architect</a:t>
            </a:r>
          </a:p>
          <a:p>
            <a:r>
              <a:rPr lang="en-GB" sz="2400" dirty="0"/>
              <a:t>Greg Brown 	– Strategic Account Manager</a:t>
            </a:r>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What about Azure Integration Services?...</a:t>
            </a:r>
          </a:p>
        </p:txBody>
      </p:sp>
      <p:sp>
        <p:nvSpPr>
          <p:cNvPr id="3" name="Rectangle 2">
            <a:extLst>
              <a:ext uri="{FF2B5EF4-FFF2-40B4-BE49-F238E27FC236}">
                <a16:creationId xmlns:a16="http://schemas.microsoft.com/office/drawing/2014/main" id="{08C3FC3E-2DBE-41F8-BBA1-E3AA6AFBA690}"/>
              </a:ext>
            </a:extLst>
          </p:cNvPr>
          <p:cNvSpPr/>
          <p:nvPr/>
        </p:nvSpPr>
        <p:spPr>
          <a:xfrm>
            <a:off x="366435" y="1318943"/>
            <a:ext cx="10664320" cy="2246769"/>
          </a:xfrm>
          <a:prstGeom prst="rect">
            <a:avLst/>
          </a:prstGeom>
        </p:spPr>
        <p:txBody>
          <a:bodyPr wrap="square">
            <a:spAutoFit/>
          </a:bodyPr>
          <a:lstStyle/>
          <a:p>
            <a:r>
              <a:rPr lang="en-AU" sz="2800" dirty="0">
                <a:hlinkClick r:id="rId3"/>
              </a:rPr>
              <a:t>https://azure.microsoft.com/en-au/product-categories/integration/</a:t>
            </a:r>
            <a:endParaRPr lang="en-AU" sz="2800" dirty="0"/>
          </a:p>
          <a:p>
            <a:endParaRPr lang="en-AU" sz="2800" dirty="0"/>
          </a:p>
          <a:p>
            <a:r>
              <a:rPr lang="en-AU" sz="2800" dirty="0">
                <a:hlinkClick r:id="rId4"/>
              </a:rPr>
              <a:t>https://aka.ms/integration-white-paper</a:t>
            </a:r>
            <a:endParaRPr lang="en-AU" sz="2800" dirty="0"/>
          </a:p>
          <a:p>
            <a:endParaRPr lang="en-AU" sz="2800" dirty="0"/>
          </a:p>
          <a:p>
            <a:endParaRPr lang="en-AU" sz="2800" dirty="0"/>
          </a:p>
        </p:txBody>
      </p:sp>
    </p:spTree>
    <p:extLst>
      <p:ext uri="{BB962C8B-B14F-4D97-AF65-F5344CB8AC3E}">
        <p14:creationId xmlns:p14="http://schemas.microsoft.com/office/powerpoint/2010/main" val="112401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https://docs.microsoft.com/en-us/azure/architecture/reference-architectures/enterprise-integration/basic-enterprise-integration</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1026" name="Picture 2" descr="Architecture diagram - Simple enterprise integration">
            <a:extLst>
              <a:ext uri="{FF2B5EF4-FFF2-40B4-BE49-F238E27FC236}">
                <a16:creationId xmlns:a16="http://schemas.microsoft.com/office/drawing/2014/main" id="{E7992544-E011-41DB-A13F-59CF07E47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676" y="965914"/>
            <a:ext cx="8018319" cy="482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52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https://docs.microsoft.com/en-us/azure/architecture/reference-architectures/enterprise-integration/queues-events</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2050" name="Picture 2" descr="Reference architecture for enterprise integration using queues and events">
            <a:extLst>
              <a:ext uri="{FF2B5EF4-FFF2-40B4-BE49-F238E27FC236}">
                <a16:creationId xmlns:a16="http://schemas.microsoft.com/office/drawing/2014/main" id="{7B08BD31-B095-47D8-8C3B-CD08628AB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042" y="907400"/>
            <a:ext cx="9144001" cy="488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718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363791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3804118"/>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161413"/>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proctors are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endParaRPr lang="en-US" sz="2000" strike="sngStrike" dirty="0">
              <a:latin typeface="Segoe UI Semilight" panose="020B0402040204020203" pitchFamily="34" charset="0"/>
              <a:cs typeface="Segoe UI Semilight" panose="020B0402040204020203" pitchFamily="34" charset="0"/>
            </a:endParaRPr>
          </a:p>
          <a:p>
            <a:r>
              <a:rPr lang="en-AU" sz="2000" b="1" u="sng" dirty="0"/>
              <a:t>https://aka.ms/workshop-integration-case-study  </a:t>
            </a:r>
          </a:p>
          <a:p>
            <a:pPr lvl="0"/>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900307"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was easy?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was hard?</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new things did you do or services did you choose?</a:t>
            </a:r>
          </a:p>
          <a:p>
            <a:pPr>
              <a:lnSpc>
                <a:spcPct val="90000"/>
              </a:lnSpc>
              <a:spcAft>
                <a:spcPts val="600"/>
              </a:spcAft>
            </a:pPr>
            <a:endParaRPr lang="en-US" sz="2400" dirty="0"/>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CB3747D2-C464-4144-85A5-D228EA91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714" y="2880734"/>
            <a:ext cx="4524341" cy="3717068"/>
          </a:xfrm>
          <a:prstGeom prst="rect">
            <a:avLst/>
          </a:prstGeom>
        </p:spPr>
      </p:pic>
      <p:sp>
        <p:nvSpPr>
          <p:cNvPr id="8" name="Oval 7">
            <a:extLst>
              <a:ext uri="{FF2B5EF4-FFF2-40B4-BE49-F238E27FC236}">
                <a16:creationId xmlns:a16="http://schemas.microsoft.com/office/drawing/2014/main" id="{CE02A742-1D09-49AD-9A04-A98B01E944CE}"/>
              </a:ext>
            </a:extLst>
          </p:cNvPr>
          <p:cNvSpPr/>
          <p:nvPr/>
        </p:nvSpPr>
        <p:spPr bwMode="auto">
          <a:xfrm>
            <a:off x="3663504" y="3387523"/>
            <a:ext cx="1597516" cy="270349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rPr>
              <a:t>PIM, conditional access etc.</a:t>
            </a:r>
            <a:endParaRPr lang="en-US" sz="3600" dirty="0">
              <a:solidFill>
                <a:schemeClr val="tx1"/>
              </a:solidFill>
              <a:latin typeface="+mj-lt"/>
            </a:endParaRPr>
          </a:p>
          <a:p>
            <a:endParaRPr lang="en-US" sz="3600" dirty="0">
              <a:solidFill>
                <a:schemeClr val="tx1"/>
              </a:solidFill>
            </a:endParaRPr>
          </a:p>
          <a:p>
            <a:r>
              <a:rPr lang="en-US" sz="3600" dirty="0">
                <a:solidFill>
                  <a:schemeClr val="tx1"/>
                </a:solidFill>
                <a:latin typeface="+mj-lt"/>
              </a:rPr>
              <a:t>Apply to any of the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below (or something different!).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3754874"/>
          </a:xfrm>
        </p:spPr>
        <p:txBody>
          <a:bodyPr/>
          <a:lstStyle/>
          <a:p>
            <a:r>
              <a:rPr lang="en-GB" sz="2400" b="1" dirty="0"/>
              <a:t>Wi-Fi SSID:</a:t>
            </a:r>
          </a:p>
          <a:p>
            <a:r>
              <a:rPr lang="en-GB" dirty="0"/>
              <a:t>REACTOR SYDNEY</a:t>
            </a:r>
          </a:p>
          <a:p>
            <a:endParaRPr lang="en-GB" dirty="0"/>
          </a:p>
          <a:p>
            <a:r>
              <a:rPr lang="en-GB" b="1" dirty="0"/>
              <a:t>Username:</a:t>
            </a:r>
          </a:p>
          <a:p>
            <a:r>
              <a:rPr lang="en-AU" dirty="0">
                <a:hlinkClick r:id="rId2"/>
              </a:rPr>
              <a:t>reactorsydney@Microsoft.com</a:t>
            </a:r>
            <a:endParaRPr lang="en-AU" dirty="0"/>
          </a:p>
          <a:p>
            <a:endParaRPr lang="en-AU" dirty="0"/>
          </a:p>
          <a:p>
            <a:endParaRPr lang="en-AU" dirty="0"/>
          </a:p>
          <a:p>
            <a:r>
              <a:rPr lang="en-GB" b="1" dirty="0"/>
              <a:t>Password:</a:t>
            </a:r>
          </a:p>
          <a:p>
            <a:r>
              <a:rPr lang="en-AU" dirty="0"/>
              <a:t>Reactor19!</a:t>
            </a:r>
          </a:p>
          <a:p>
            <a:endParaRPr lang="en-AU" dirty="0"/>
          </a:p>
          <a:p>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Or use this?</a:t>
            </a:r>
            <a:endParaRPr lang="en-AU" sz="2000" b="1" dirty="0">
              <a:cs typeface="Segoe UI Semilight" panose="020B0402040204020203" pitchFamily="34" charset="0"/>
            </a:endParaRPr>
          </a:p>
        </p:txBody>
      </p:sp>
      <p:pic>
        <p:nvPicPr>
          <p:cNvPr id="3" name="Picture 2" descr="source: reddit">
            <a:extLst>
              <a:ext uri="{FF2B5EF4-FFF2-40B4-BE49-F238E27FC236}">
                <a16:creationId xmlns:a16="http://schemas.microsoft.com/office/drawing/2014/main" id="{8575AB37-CF12-47CA-88EE-73CD55D8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580" y="1126900"/>
            <a:ext cx="6792032" cy="5254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BC7573-D2C7-4812-BE0D-29B82468FB25}"/>
              </a:ext>
            </a:extLst>
          </p:cNvPr>
          <p:cNvSpPr txBox="1"/>
          <p:nvPr/>
        </p:nvSpPr>
        <p:spPr>
          <a:xfrm>
            <a:off x="2746486" y="6381481"/>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Source: www.nlymbery.com.au</a:t>
            </a:r>
            <a:endParaRPr lang="en-AU" sz="2000" b="1" dirty="0">
              <a:cs typeface="Segoe UI Semilight" panose="020B0402040204020203" pitchFamily="34" charset="0"/>
            </a:endParaRPr>
          </a:p>
        </p:txBody>
      </p:sp>
    </p:spTree>
    <p:extLst>
      <p:ext uri="{BB962C8B-B14F-4D97-AF65-F5344CB8AC3E}">
        <p14:creationId xmlns:p14="http://schemas.microsoft.com/office/powerpoint/2010/main" val="22972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 (</a:t>
            </a:r>
            <a:r>
              <a:rPr lang="en-US" sz="4400" b="1">
                <a:solidFill>
                  <a:schemeClr val="tx1"/>
                </a:solidFill>
                <a:latin typeface="Segoe UI Light" panose="020B0502040204020203" pitchFamily="34" charset="0"/>
                <a:cs typeface="Segoe UI Light" panose="020B0502040204020203" pitchFamily="34" charset="0"/>
              </a:rPr>
              <a:t>optionalish)</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How can Microsoft help?</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3083921"/>
          </a:xfrm>
          <a:prstGeom prst="rect">
            <a:avLst/>
          </a:prstGeom>
          <a:noFill/>
        </p:spPr>
        <p:txBody>
          <a:bodyPr wrap="square" lIns="182880" tIns="146304" rIns="182880" bIns="146304" rtlCol="0">
            <a:spAutoFit/>
          </a:bodyPr>
          <a:lstStyle/>
          <a:p>
            <a:pPr>
              <a:lnSpc>
                <a:spcPct val="90000"/>
              </a:lnSpc>
              <a:spcAft>
                <a:spcPts val="600"/>
              </a:spcAft>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Azure specialists – Peter</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CSA – post-delivery architects providing support </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Fasttrack – direct engineering support for qualified project</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Next steps: reach out and give Microsoft a call!</a:t>
            </a:r>
          </a:p>
          <a:p>
            <a:pPr marL="342900" indent="-342900">
              <a:lnSpc>
                <a:spcPct val="90000"/>
              </a:lnSpc>
              <a:spcAft>
                <a:spcPts val="600"/>
              </a:spcAft>
              <a:buFont typeface="Arial" panose="020B0604020202020204" pitchFamily="34" charset="0"/>
              <a:buChar char="•"/>
            </a:pPr>
            <a:endParaRPr lang="en-AU"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97685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How can Insight help?</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98330561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677108"/>
          </a:xfrm>
          <a:prstGeom prst="rect">
            <a:avLst/>
          </a:prstGeom>
        </p:spPr>
        <p:txBody>
          <a:bodyPr wrap="square">
            <a:spAutoFit/>
          </a:bodyPr>
          <a:lstStyle/>
          <a:p>
            <a:r>
              <a:rPr lang="en-AU" sz="2000" b="1" dirty="0"/>
              <a:t>Workshop Content:</a:t>
            </a:r>
          </a:p>
          <a:p>
            <a:pPr>
              <a:lnSpc>
                <a:spcPct val="90000"/>
              </a:lnSpc>
              <a:spcAft>
                <a:spcPts val="600"/>
              </a:spcAft>
            </a:pPr>
            <a:r>
              <a:rPr lang="en-AU" sz="2000" b="1" u="sng" dirty="0"/>
              <a:t>https://aka.ms/workshop-integration-case-study</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peter.cole@Microsoft.com</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3.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1916</Words>
  <Application>Microsoft Office PowerPoint</Application>
  <PresentationFormat>Widescreen</PresentationFormat>
  <Paragraphs>390</Paragraphs>
  <Slides>56</Slides>
  <Notes>43</Notes>
  <HiddenSlides>7</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56</vt:i4>
      </vt:variant>
    </vt:vector>
  </HeadingPairs>
  <TitlesOfParts>
    <vt:vector size="71"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this?</vt:lpstr>
      <vt:lpstr>Icebreaker..</vt:lpstr>
      <vt:lpstr>Before we begin…</vt:lpstr>
      <vt:lpstr>Integration…</vt:lpstr>
      <vt:lpstr>Integration contains…</vt:lpstr>
      <vt:lpstr>Integration is…a series of patterns</vt:lpstr>
      <vt:lpstr>Integration is…a series of patterns</vt:lpstr>
      <vt:lpstr>What about Azure Integration Services?...</vt:lpstr>
      <vt:lpstr>Some reference architectures</vt:lpstr>
      <vt:lpstr>Some reference architectures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integration asset register cont.</vt:lpstr>
      <vt:lpstr>Your logical design – 60 minutes (optionalish)</vt:lpstr>
      <vt:lpstr>Your technical architecture</vt:lpstr>
      <vt:lpstr>How can Microsoft help?</vt:lpstr>
      <vt:lpstr>How can Insight help?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2020-03-11T21:35:59Z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